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70" r:id="rId10"/>
    <p:sldId id="271" r:id="rId11"/>
    <p:sldId id="266" r:id="rId12"/>
    <p:sldId id="267" r:id="rId13"/>
  </p:sldIdLst>
  <p:sldSz cx="9144000" cy="5143500" type="screen16x9"/>
  <p:notesSz cx="6858000" cy="9144000"/>
  <p:embeddedFontLst>
    <p:embeddedFont>
      <p:font typeface="Google Sans" panose="020B0604020202020204" charset="0"/>
      <p:regular r:id="rId15"/>
      <p:bold r:id="rId16"/>
      <p:italic r:id="rId17"/>
      <p:boldItalic r:id="rId18"/>
    </p:embeddedFont>
    <p:embeddedFont>
      <p:font typeface="Google Sans Medium" panose="020B0604020202020204" charset="0"/>
      <p:regular r:id="rId19"/>
      <p:bold r:id="rId20"/>
      <p:italic r:id="rId21"/>
      <p:boldItalic r:id="rId22"/>
    </p:embeddedFont>
    <p:embeddedFont>
      <p:font typeface="Proxima Nova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1365C4-0C09-431A-9244-19D7AEDC0E07}" v="414" dt="2025-05-28T13:17:06.228"/>
    <p1510:client id="{50C4728A-7F24-4394-9AEC-D66E7B774C04}" v="374" dt="2025-05-29T09:28:18.7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D86384C2-B43C-99B5-B329-B3744037E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1d6e88669_5_3:notes">
            <a:extLst>
              <a:ext uri="{FF2B5EF4-FFF2-40B4-BE49-F238E27FC236}">
                <a16:creationId xmlns:a16="http://schemas.microsoft.com/office/drawing/2014/main" id="{6931EE0E-95CB-3594-CEF3-7FB5ABCD0B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1d6e88669_5_3:notes">
            <a:extLst>
              <a:ext uri="{FF2B5EF4-FFF2-40B4-BE49-F238E27FC236}">
                <a16:creationId xmlns:a16="http://schemas.microsoft.com/office/drawing/2014/main" id="{5A70C7AA-F20E-85C9-E970-CC7D96C02F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3785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1d6e88669_5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1d6e88669_5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16732f51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16732f51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16732f51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16732f51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16732f51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16732f51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16732f51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16732f51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16732f51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16732f51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16732f51b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16732f51b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16732f51b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16732f51b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1d6e88669_5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1d6e88669_5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EAE22FF2-3F55-F608-BD90-5C936A332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1d6e88669_5_3:notes">
            <a:extLst>
              <a:ext uri="{FF2B5EF4-FFF2-40B4-BE49-F238E27FC236}">
                <a16:creationId xmlns:a16="http://schemas.microsoft.com/office/drawing/2014/main" id="{94862D01-60DD-D5DC-FCAB-4E9E9E9486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1d6e88669_5_3:notes">
            <a:extLst>
              <a:ext uri="{FF2B5EF4-FFF2-40B4-BE49-F238E27FC236}">
                <a16:creationId xmlns:a16="http://schemas.microsoft.com/office/drawing/2014/main" id="{5FDCB186-C3CD-4D18-7A1A-94810D1107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6013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 title="Artbo3e3e3ard – 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294675" y="340594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 </a:t>
            </a:r>
            <a:r>
              <a:rPr lang="en-GB" sz="2100" b="1" dirty="0">
                <a:solidFill>
                  <a:srgbClr val="202729"/>
                </a:solidFill>
                <a:ea typeface="Google Sans Medium"/>
                <a:sym typeface="Google Sans Medium"/>
              </a:rPr>
              <a:t>Narrative IQ</a:t>
            </a:r>
            <a:r>
              <a:rPr lang="en-GB" sz="2100" dirty="0">
                <a:solidFill>
                  <a:srgbClr val="202729"/>
                </a:solidFill>
                <a:ea typeface="Google Sans Medium"/>
                <a:sym typeface="Google Sans Medium"/>
              </a:rPr>
              <a:t> </a:t>
            </a:r>
            <a:endParaRPr lang="en-GB" sz="2100" dirty="0">
              <a:solidFill>
                <a:srgbClr val="202729"/>
              </a:solidFill>
              <a:ea typeface="Google Sans Medium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28730" y="4355785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Theme: </a:t>
            </a:r>
            <a:r>
              <a:rPr lang="en-GB" sz="2100" dirty="0">
                <a:solidFill>
                  <a:srgbClr val="202729"/>
                </a:solidFill>
                <a:ea typeface="Google Sans Medium"/>
                <a:sym typeface="Google Sans Medium"/>
              </a:rPr>
              <a:t>Narrative Dashboard: Interactive AI-Generated Business Reports</a:t>
            </a:r>
            <a:endParaRPr lang="en-US" sz="2100" dirty="0">
              <a:solidFill>
                <a:srgbClr val="202729"/>
              </a:solidFill>
              <a:ea typeface="Google Sans Medium"/>
              <a:cs typeface="Google Sans Medium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10163" y="388070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 Jaskirat Singh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CC4CE540-1429-8B21-F6B4-F77DFB4BC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3e3e3oard – 2.png">
            <a:extLst>
              <a:ext uri="{FF2B5EF4-FFF2-40B4-BE49-F238E27FC236}">
                <a16:creationId xmlns:a16="http://schemas.microsoft.com/office/drawing/2014/main" id="{B942381D-86DA-EFDA-62C4-423487AE208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>
            <a:extLst>
              <a:ext uri="{FF2B5EF4-FFF2-40B4-BE49-F238E27FC236}">
                <a16:creationId xmlns:a16="http://schemas.microsoft.com/office/drawing/2014/main" id="{272A0F09-FD13-EDAF-1F20-4E56494A607F}"/>
              </a:ext>
            </a:extLst>
          </p:cNvPr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Snapshots of the App</a:t>
            </a:r>
            <a:endParaRPr sz="1800" i="0" u="none" strike="noStrike" cap="none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" name="Picture 1" descr="A graph with blue lines and red text&#10;&#10;AI-generated content may be incorrect.">
            <a:extLst>
              <a:ext uri="{FF2B5EF4-FFF2-40B4-BE49-F238E27FC236}">
                <a16:creationId xmlns:a16="http://schemas.microsoft.com/office/drawing/2014/main" id="{42E0F38E-B8E2-28F3-4400-DF7E914164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66" y="1640279"/>
            <a:ext cx="4299093" cy="2916877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E2F8B6-FED4-9E9C-AC84-FFCA944BC8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0295" y="1640278"/>
            <a:ext cx="4602437" cy="291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57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Future development &amp; scope of the App</a:t>
            </a:r>
          </a:p>
          <a:p>
            <a:r>
              <a:rPr lang="en-GB" dirty="0"/>
              <a:t>🔐</a:t>
            </a:r>
            <a:r>
              <a:rPr lang="en-GB" sz="1600" dirty="0"/>
              <a:t> </a:t>
            </a:r>
            <a:r>
              <a:rPr lang="en-GB" sz="1600" b="1" dirty="0"/>
              <a:t>1. User Authentication &amp; Access Control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Implement secure logins, user roles, and personalized dashboards.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Enable role-specific views and edit permissions for reports.</a:t>
            </a:r>
            <a:endParaRPr lang="en-GB" sz="1600" dirty="0"/>
          </a:p>
          <a:p>
            <a:r>
              <a:rPr lang="en-GB" sz="1600" dirty="0"/>
              <a:t>🤖 </a:t>
            </a:r>
            <a:r>
              <a:rPr lang="en-GB" sz="1600" b="1" dirty="0"/>
              <a:t>2. Real-Time AGI Integration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Connect directly to advanced foundational models (e.g., Gemini).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Allow live querying of data with AI-generated analysis.</a:t>
            </a:r>
            <a:endParaRPr lang="en-GB" sz="1600" dirty="0"/>
          </a:p>
          <a:p>
            <a:r>
              <a:rPr lang="en-GB" sz="1600" dirty="0"/>
              <a:t>☁️ </a:t>
            </a:r>
            <a:r>
              <a:rPr lang="en-GB" sz="1600" b="1" dirty="0"/>
              <a:t>3. Scalable Cloud Deployment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Migrate to cloud platforms (AWS, Azure, GCP) for global accessibility.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Support concurrent users, auto-scaling, and robust uptime.</a:t>
            </a:r>
            <a:endParaRPr lang="en-GB" sz="1600" dirty="0"/>
          </a:p>
          <a:p>
            <a:r>
              <a:rPr lang="en-GB" sz="1600" dirty="0"/>
              <a:t>📱 </a:t>
            </a:r>
            <a:r>
              <a:rPr lang="en-GB" sz="1600" b="1" dirty="0"/>
              <a:t>4. Mobile App Development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Launch mobile-friendly interfaces (PWA or native app).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Push real-time alerts and reports on-the-go.</a:t>
            </a:r>
            <a:endParaRPr lang="en-GB" sz="1600" dirty="0"/>
          </a:p>
          <a:p>
            <a:r>
              <a:rPr lang="en-GB" sz="1600" dirty="0"/>
              <a:t>📊 </a:t>
            </a:r>
            <a:r>
              <a:rPr lang="en-GB" sz="1600" b="1" dirty="0"/>
              <a:t>5. Multi-Source Data Integration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Plug into CRMs, ERPs, and cloud storage for richer datasets.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Automate ETL pipelines to keep data updated continuously.</a:t>
            </a:r>
            <a:endParaRPr lang="en-GB" sz="1600" dirty="0"/>
          </a:p>
          <a:p>
            <a:r>
              <a:rPr lang="en-GB" sz="1600" dirty="0"/>
              <a:t>🌍 </a:t>
            </a:r>
            <a:r>
              <a:rPr lang="en-GB" sz="1600" b="1" dirty="0"/>
              <a:t>6. Multilingual Narrative Support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Enable business reports in global languages.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Use translation models for cross-border reporting.</a:t>
            </a:r>
            <a:endParaRPr lang="en-GB" sz="1600" dirty="0"/>
          </a:p>
          <a:p>
            <a:r>
              <a:rPr lang="en-GB" sz="1600" dirty="0"/>
              <a:t>🧩 </a:t>
            </a:r>
            <a:r>
              <a:rPr lang="en-GB" sz="1600" b="1" dirty="0"/>
              <a:t>7. Plugin Ecosystem &amp; AI Marketplace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Allow third-party AI features: sentiment analysis, predictive modelling, etc.</a:t>
            </a:r>
            <a:endParaRPr lang="en-GB" sz="1600" dirty="0"/>
          </a:p>
          <a:p>
            <a:pPr marL="285750" indent="-285750">
              <a:buChar char="•"/>
            </a:pPr>
            <a:r>
              <a:rPr lang="en-GB" sz="1600" dirty="0">
                <a:solidFill>
                  <a:srgbClr val="616161"/>
                </a:solidFill>
                <a:ea typeface="Google Sans Medium"/>
              </a:rPr>
              <a:t>Create a marketplace of AGI-powered business plugins.</a:t>
            </a:r>
            <a:endParaRPr lang="en-GB" sz="1600"/>
          </a:p>
          <a:p>
            <a:pPr>
              <a:lnSpc>
                <a:spcPct val="114999"/>
              </a:lnSpc>
              <a:spcAft>
                <a:spcPts val="1200"/>
              </a:spcAft>
              <a:buSzPts val="1800"/>
              <a:buFont typeface="Proxima Nova"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 title="Artbo3e3e3eard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11700" y="863550"/>
            <a:ext cx="5806786" cy="432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Idea:</a:t>
            </a:r>
            <a:endParaRPr lang="en-US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74A25C-76C1-E714-D39D-45B45F70F106}"/>
              </a:ext>
            </a:extLst>
          </p:cNvPr>
          <p:cNvSpPr txBox="1"/>
          <p:nvPr/>
        </p:nvSpPr>
        <p:spPr>
          <a:xfrm>
            <a:off x="292474" y="1586753"/>
            <a:ext cx="8559052" cy="28931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The Narrative IQ redefines how businesses consume data by using Generative Artificial Intelligence to create dynamic, story-like business reports in real time.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🔄 Unlike static BI tools, this dashboard generates </a:t>
            </a:r>
            <a:r>
              <a:rPr lang="en-US" b="1" dirty="0"/>
              <a:t>automated narratives</a:t>
            </a:r>
            <a:r>
              <a:rPr lang="en-US" dirty="0"/>
              <a:t> using foundational AI models.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🧠 </a:t>
            </a:r>
            <a:r>
              <a:rPr lang="en-US" b="1" dirty="0"/>
              <a:t>Foundational models</a:t>
            </a:r>
            <a:r>
              <a:rPr lang="en-US" dirty="0"/>
              <a:t> ensure adaptability across domains (like finance, marketing, sports, healthcare) with natural language explanations.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🚀 This dramatically reduces the time needed for decision-makers to extract insights.</a:t>
            </a:r>
          </a:p>
          <a:p>
            <a:r>
              <a:rPr lang="en-US" b="1" dirty="0"/>
              <a:t>How is it different?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Combines </a:t>
            </a:r>
            <a:r>
              <a:rPr lang="en-US"/>
              <a:t>Gen AI</a:t>
            </a:r>
            <a:r>
              <a:rPr lang="en-US" dirty="0"/>
              <a:t> with traditional dashboards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Narratives evolve as data updates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No manual data slicing required</a:t>
            </a:r>
          </a:p>
          <a:p>
            <a:r>
              <a:rPr lang="en-US" b="1" dirty="0"/>
              <a:t>USP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Smart, data-driven storytelling with zero manual report writing.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11700" y="884950"/>
            <a:ext cx="897408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lang="en-US">
              <a:solidFill>
                <a:srgbClr val="616161"/>
              </a:solidFill>
              <a:latin typeface="Google Sans"/>
              <a:ea typeface="Google Sans"/>
              <a:cs typeface="Google Sans"/>
            </a:endParaRPr>
          </a:p>
          <a:p>
            <a:r>
              <a:rPr lang="en-GB" dirty="0"/>
              <a:t>📜 1. </a:t>
            </a:r>
            <a:r>
              <a:rPr lang="en-GB" b="1" dirty="0"/>
              <a:t>AI-Generated Narrative Reports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Foundational models generate real-time, contextual business narratives from raw data.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Removes the need for manual interpretation of graphs.</a:t>
            </a:r>
            <a:endParaRPr lang="en-GB" dirty="0"/>
          </a:p>
          <a:p>
            <a:r>
              <a:rPr lang="en-GB" dirty="0"/>
              <a:t>📊 2. </a:t>
            </a:r>
            <a:r>
              <a:rPr lang="en-GB" b="1" dirty="0"/>
              <a:t>Interactive Dashboard Panels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Dynamic data visualizations (charts, KPIs) synced with narrative explanations.</a:t>
            </a:r>
            <a:endParaRPr lang="en-GB" dirty="0"/>
          </a:p>
          <a:p>
            <a:r>
              <a:rPr lang="en-GB" dirty="0"/>
              <a:t>🧠 3. </a:t>
            </a:r>
            <a:r>
              <a:rPr lang="en-GB" b="1" dirty="0"/>
              <a:t>Integration with Foundational AGI Models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Uses transformer-based models for generating rich natural language summaries.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Enables human-like storytelling from structured business data.</a:t>
            </a:r>
            <a:endParaRPr lang="en-GB" dirty="0"/>
          </a:p>
          <a:p>
            <a:r>
              <a:rPr lang="en-GB" dirty="0"/>
              <a:t>🗂 4. </a:t>
            </a:r>
            <a:r>
              <a:rPr lang="en-GB" b="1" dirty="0"/>
              <a:t>Historical Report Archive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Stores previous reports for comparison over time.</a:t>
            </a:r>
            <a:endParaRPr lang="en-GB" dirty="0"/>
          </a:p>
          <a:p>
            <a:r>
              <a:rPr lang="en-GB" dirty="0"/>
              <a:t>🔍 5. </a:t>
            </a:r>
            <a:r>
              <a:rPr lang="en-GB" b="1" dirty="0"/>
              <a:t>Trend &amp; Anomaly Detection</a:t>
            </a:r>
            <a:endParaRPr lang="en-GB" dirty="0"/>
          </a:p>
          <a:p>
            <a:pPr marL="285750" indent="-285750">
              <a:buChar char="•"/>
            </a:pPr>
            <a:r>
              <a:rPr lang="en-GB" dirty="0">
                <a:solidFill>
                  <a:srgbClr val="616161"/>
                </a:solidFill>
                <a:ea typeface="Google Sans"/>
              </a:rPr>
              <a:t>Highlights significant changes or patterns in data.</a:t>
            </a:r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b="1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" name="Picture 6" descr="A diagram of a business&#10;&#10;AI-generated content may be incorrect.">
            <a:extLst>
              <a:ext uri="{FF2B5EF4-FFF2-40B4-BE49-F238E27FC236}">
                <a16:creationId xmlns:a16="http://schemas.microsoft.com/office/drawing/2014/main" id="{56DB3342-908B-2142-CB2B-FF4018621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19540"/>
            <a:ext cx="9144000" cy="9044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311700" y="6966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lang="en-US" sz="180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Aft>
                <a:spcPts val="1200"/>
              </a:spcAft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Aft>
                <a:spcPts val="1200"/>
              </a:spcAft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pic>
        <p:nvPicPr>
          <p:cNvPr id="3" name="Picture 2" descr="A screenshot of a dashboard&#10;&#10;AI-generated content may be incorrect.">
            <a:extLst>
              <a:ext uri="{FF2B5EF4-FFF2-40B4-BE49-F238E27FC236}">
                <a16:creationId xmlns:a16="http://schemas.microsoft.com/office/drawing/2014/main" id="{ED740B94-E55E-DC85-1CB5-50ED9D5E76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154" y="1269066"/>
            <a:ext cx="5319993" cy="34710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used in the solution:</a:t>
            </a:r>
          </a:p>
          <a:p>
            <a:r>
              <a:rPr lang="en-GB" dirty="0"/>
              <a:t>🧠 </a:t>
            </a:r>
            <a:r>
              <a:rPr lang="en-GB" b="1" dirty="0"/>
              <a:t>Artificial Generative Intelligence (AGI)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Utilizes foundational models (e.g., GPT-style architectures such as Gemini 1.5 Flash) to generate natural language reports.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Provides context-aware, human-like summaries based on data input.</a:t>
            </a:r>
            <a:endParaRPr lang="en-GB" dirty="0"/>
          </a:p>
          <a:p>
            <a:r>
              <a:rPr lang="en-GB" dirty="0"/>
              <a:t>🐍 </a:t>
            </a:r>
            <a:r>
              <a:rPr lang="en-GB" b="1" dirty="0"/>
              <a:t>Python + Flask (Backend)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Manages data flow, AGI integration, and API endpoints.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Lightweight and scalable web framework ideal for rapid prototyping.</a:t>
            </a:r>
            <a:endParaRPr lang="en-GB" dirty="0"/>
          </a:p>
          <a:p>
            <a:r>
              <a:rPr lang="en-GB" dirty="0"/>
              <a:t>🗃️ </a:t>
            </a:r>
            <a:r>
              <a:rPr lang="en-GB" b="1" dirty="0"/>
              <a:t>SQLite (Database)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Stores user reports, titles, timestamps, and narrative content.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Simple, file-based relational database — ideal for lightweight apps.</a:t>
            </a:r>
            <a:endParaRPr lang="en-GB" dirty="0"/>
          </a:p>
          <a:p>
            <a:r>
              <a:rPr lang="en-GB" dirty="0"/>
              <a:t>🌐 </a:t>
            </a:r>
            <a:r>
              <a:rPr lang="en-GB" b="1" dirty="0"/>
              <a:t>HTML, CSS, JavaScript (Frontend)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Presents an interactive, real-time dashboard interface.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Supports dynamic content rendering and report visualization.</a:t>
            </a:r>
            <a:endParaRPr lang="en-GB" dirty="0"/>
          </a:p>
          <a:p>
            <a:r>
              <a:rPr lang="en-GB" dirty="0"/>
              <a:t>📊 </a:t>
            </a:r>
            <a:r>
              <a:rPr lang="en-GB" b="1" dirty="0"/>
              <a:t>Data Visualization Library</a:t>
            </a:r>
            <a:endParaRPr lang="en-GB" dirty="0"/>
          </a:p>
          <a:p>
            <a:pPr marL="285750" indent="-285750">
              <a:buFont typeface="Arial"/>
              <a:buChar char="•"/>
            </a:pPr>
            <a:r>
              <a:rPr lang="en-GB" sz="1800" dirty="0">
                <a:solidFill>
                  <a:srgbClr val="616161"/>
                </a:solidFill>
                <a:ea typeface="Google Sans Medium"/>
              </a:rPr>
              <a:t>Using chart.js (Visualization Library) which enables rich, interactive charts (e.g., line graphs, bar charts) for visualizing key metrics and trends.</a:t>
            </a:r>
            <a:endParaRPr lang="en-GB" dirty="0"/>
          </a:p>
          <a:p>
            <a:r>
              <a:rPr lang="en-GB" dirty="0"/>
              <a:t>☁️ </a:t>
            </a:r>
            <a:r>
              <a:rPr lang="en-GB" b="1" dirty="0"/>
              <a:t>Cloud Deployment Infrastructure</a:t>
            </a:r>
            <a:endParaRPr lang="en-GB" dirty="0"/>
          </a:p>
          <a:p>
            <a:pPr marL="285750" indent="-285750">
              <a:buChar char="•"/>
            </a:pPr>
            <a:r>
              <a:rPr lang="en-GB" sz="1700" dirty="0">
                <a:solidFill>
                  <a:srgbClr val="616161"/>
                </a:solidFill>
                <a:ea typeface="Google Sans Medium"/>
              </a:rPr>
              <a:t>Using GCP for scalable, serverless deployment of Flask app.</a:t>
            </a:r>
            <a:endParaRPr lang="en-GB" sz="1700" dirty="0"/>
          </a:p>
          <a:p>
            <a:r>
              <a:rPr lang="en-GB" dirty="0"/>
              <a:t>⚙️ </a:t>
            </a:r>
            <a:r>
              <a:rPr lang="en-GB" b="1" dirty="0"/>
              <a:t>CI/CD &amp; Containerization</a:t>
            </a:r>
            <a:endParaRPr lang="en-GB" sz="1700" dirty="0"/>
          </a:p>
          <a:p>
            <a:pPr marL="285750" indent="-285750">
              <a:buChar char="•"/>
            </a:pPr>
            <a:r>
              <a:rPr lang="en-GB" sz="1700" dirty="0">
                <a:solidFill>
                  <a:srgbClr val="616161"/>
                </a:solidFill>
                <a:ea typeface="Google Sans Medium"/>
              </a:rPr>
              <a:t>Used docker (Containerization) which ensures consistent runtime environment for development, testing, and cloud deployment.</a:t>
            </a:r>
            <a:endParaRPr lang="en-GB" sz="1700"/>
          </a:p>
          <a:p>
            <a:endParaRPr lang="en-GB" sz="1800" dirty="0">
              <a:solidFill>
                <a:srgbClr val="616161"/>
              </a:solidFill>
              <a:ea typeface="Google Sans Medium"/>
            </a:endParaRPr>
          </a:p>
          <a:p>
            <a:pPr>
              <a:lnSpc>
                <a:spcPct val="114999"/>
              </a:lnSpc>
              <a:spcAft>
                <a:spcPts val="1200"/>
              </a:spcAft>
              <a:buSzPts val="1800"/>
              <a:buFont typeface="Proxima Nova"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cost:</a:t>
            </a:r>
          </a:p>
          <a:p>
            <a:pPr>
              <a:lnSpc>
                <a:spcPct val="114999"/>
              </a:lnSpc>
              <a:spcAft>
                <a:spcPts val="1200"/>
              </a:spcAft>
              <a:buSzPts val="1800"/>
              <a:buFont typeface="Proxima Nova"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  <a:p>
            <a:pPr>
              <a:lnSpc>
                <a:spcPct val="114999"/>
              </a:lnSpc>
              <a:spcAft>
                <a:spcPts val="1200"/>
              </a:spcAft>
              <a:buSzPts val="1800"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1194346-A785-69F2-76E4-5B3B194E48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598194"/>
              </p:ext>
            </p:extLst>
          </p:nvPr>
        </p:nvGraphicFramePr>
        <p:xfrm>
          <a:off x="75640" y="1756522"/>
          <a:ext cx="4432140" cy="32004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16070">
                  <a:extLst>
                    <a:ext uri="{9D8B030D-6E8A-4147-A177-3AD203B41FA5}">
                      <a16:colId xmlns:a16="http://schemas.microsoft.com/office/drawing/2014/main" val="1989595647"/>
                    </a:ext>
                  </a:extLst>
                </a:gridCol>
                <a:gridCol w="2216070">
                  <a:extLst>
                    <a:ext uri="{9D8B030D-6E8A-4147-A177-3AD203B41FA5}">
                      <a16:colId xmlns:a16="http://schemas.microsoft.com/office/drawing/2014/main" val="2653989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Item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Cost Estimate (USD)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31846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Flask Web App (Open Source)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4532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SQLite Database (Built-in)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0776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Hosting on Local Machine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257089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Foundational Model API (Free Tier)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67686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Basic UI Design (Templates + CSS)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27312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Total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$0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301436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9D6813E-5554-C751-630B-7C839245FEFE}"/>
              </a:ext>
            </a:extLst>
          </p:cNvPr>
          <p:cNvSpPr txBox="1"/>
          <p:nvPr/>
        </p:nvSpPr>
        <p:spPr>
          <a:xfrm>
            <a:off x="-1680" y="1284195"/>
            <a:ext cx="421397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💡 Prototype Phase (Local/Test Environment)</a:t>
            </a:r>
          </a:p>
          <a:p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BC37BCD-9332-5EEB-3B2D-E99C99E4DE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206415"/>
              </p:ext>
            </p:extLst>
          </p:nvPr>
        </p:nvGraphicFramePr>
        <p:xfrm>
          <a:off x="4572000" y="1664073"/>
          <a:ext cx="4421852" cy="334610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210926">
                  <a:extLst>
                    <a:ext uri="{9D8B030D-6E8A-4147-A177-3AD203B41FA5}">
                      <a16:colId xmlns:a16="http://schemas.microsoft.com/office/drawing/2014/main" val="3484838882"/>
                    </a:ext>
                  </a:extLst>
                </a:gridCol>
                <a:gridCol w="2210926">
                  <a:extLst>
                    <a:ext uri="{9D8B030D-6E8A-4147-A177-3AD203B41FA5}">
                      <a16:colId xmlns:a16="http://schemas.microsoft.com/office/drawing/2014/main" val="3339662251"/>
                    </a:ext>
                  </a:extLst>
                </a:gridCol>
              </a:tblGrid>
              <a:tr h="728656">
                <a:tc>
                  <a:txBody>
                    <a:bodyPr/>
                    <a:lstStyle/>
                    <a:p>
                      <a:r>
                        <a:rPr lang="en-US" b="1" dirty="0"/>
                        <a:t>Item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Cost Estimate (USD/month)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9969649"/>
                  </a:ext>
                </a:extLst>
              </a:tr>
              <a:tr h="728656">
                <a:tc>
                  <a:txBody>
                    <a:bodyPr/>
                    <a:lstStyle/>
                    <a:p>
                      <a:r>
                        <a:rPr lang="en-US" dirty="0"/>
                        <a:t>Cloud Hosting (i.e., GCP) and containerization (i.e., Docker)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4517402"/>
                  </a:ext>
                </a:extLst>
              </a:tr>
              <a:tr h="728656">
                <a:tc>
                  <a:txBody>
                    <a:bodyPr/>
                    <a:lstStyle/>
                    <a:p>
                      <a:r>
                        <a:rPr lang="en-US" dirty="0"/>
                        <a:t>Database Hosting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3824507"/>
                  </a:ext>
                </a:extLst>
              </a:tr>
              <a:tr h="728656">
                <a:tc>
                  <a:txBody>
                    <a:bodyPr/>
                    <a:lstStyle/>
                    <a:p>
                      <a:r>
                        <a:rPr lang="en-US" dirty="0"/>
                        <a:t>Foundational Model API (e.g., Gemini 1.5 Flash)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4981606"/>
                  </a:ext>
                </a:extLst>
              </a:tr>
              <a:tr h="428621">
                <a:tc>
                  <a:txBody>
                    <a:bodyPr/>
                    <a:lstStyle/>
                    <a:p>
                      <a:r>
                        <a:rPr lang="en-US" b="1" dirty="0"/>
                        <a:t>Total Monthly (approx.)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$0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416209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8104C10-CC56-56FD-A5B4-C124CAC95E73}"/>
              </a:ext>
            </a:extLst>
          </p:cNvPr>
          <p:cNvSpPr txBox="1"/>
          <p:nvPr/>
        </p:nvSpPr>
        <p:spPr>
          <a:xfrm>
            <a:off x="4200525" y="1132915"/>
            <a:ext cx="432322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🚀 Deployment Phase (Cloud-Based, Scalable)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3e3e3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Snapshots of the App</a:t>
            </a:r>
            <a:endParaRPr sz="1800" i="0" u="none" strike="noStrike" cap="none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F86F39-66AE-43D0-ADE2-CD44AC1FB0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31" y="1124390"/>
            <a:ext cx="8787739" cy="38299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83DDEE83-EEF5-5CF5-6809-BE6DE53F3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3e3e3oard – 2.png">
            <a:extLst>
              <a:ext uri="{FF2B5EF4-FFF2-40B4-BE49-F238E27FC236}">
                <a16:creationId xmlns:a16="http://schemas.microsoft.com/office/drawing/2014/main" id="{716567D8-B51F-E33A-E523-F889C6F803A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>
            <a:extLst>
              <a:ext uri="{FF2B5EF4-FFF2-40B4-BE49-F238E27FC236}">
                <a16:creationId xmlns:a16="http://schemas.microsoft.com/office/drawing/2014/main" id="{180C297C-77AD-AD5D-8E08-2C798366A7A7}"/>
              </a:ext>
            </a:extLst>
          </p:cNvPr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Snapshots of the App</a:t>
            </a:r>
            <a:endParaRPr sz="1800" i="0" u="none" strike="noStrike" cap="none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 descr="A screenshot of a sports article&#10;&#10;AI-generated content may be incorrect.">
            <a:extLst>
              <a:ext uri="{FF2B5EF4-FFF2-40B4-BE49-F238E27FC236}">
                <a16:creationId xmlns:a16="http://schemas.microsoft.com/office/drawing/2014/main" id="{ED9C7822-F974-3357-AB84-25845FFCE7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480" y="1273363"/>
            <a:ext cx="8045533" cy="364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7642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12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239</cp:revision>
  <dcterms:modified xsi:type="dcterms:W3CDTF">2025-05-29T09:31:50Z</dcterms:modified>
</cp:coreProperties>
</file>